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23"/>
  </p:notesMasterIdLst>
  <p:handoutMasterIdLst>
    <p:handoutMasterId r:id="rId24"/>
  </p:handoutMasterIdLst>
  <p:sldIdLst>
    <p:sldId id="263" r:id="rId12"/>
    <p:sldId id="274" r:id="rId13"/>
    <p:sldId id="275" r:id="rId14"/>
    <p:sldId id="276" r:id="rId15"/>
    <p:sldId id="266" r:id="rId16"/>
    <p:sldId id="267" r:id="rId17"/>
    <p:sldId id="268" r:id="rId18"/>
    <p:sldId id="269" r:id="rId19"/>
    <p:sldId id="270" r:id="rId20"/>
    <p:sldId id="273" r:id="rId21"/>
    <p:sldId id="259" r:id="rId22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564"/>
    <a:srgbClr val="0077BC"/>
    <a:srgbClr val="D53878"/>
    <a:srgbClr val="008391"/>
    <a:srgbClr val="FBF2B4"/>
    <a:srgbClr val="F0CD50"/>
    <a:srgbClr val="4675B7"/>
    <a:srgbClr val="DBD1E6"/>
    <a:srgbClr val="D2D8DB"/>
    <a:srgbClr val="CBE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61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89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illa Hellén" userId="2898da02-5e08-4f12-8982-c591f2eabf6a" providerId="ADAL" clId="{7C6F51E1-1B6E-4DD6-85E0-3E6E01F1D64A}"/>
    <pc:docChg chg="undo custSel modSld">
      <pc:chgData name="Gunilla Hellén" userId="2898da02-5e08-4f12-8982-c591f2eabf6a" providerId="ADAL" clId="{7C6F51E1-1B6E-4DD6-85E0-3E6E01F1D64A}" dt="2026-02-11T15:24:44.612" v="114" actId="20577"/>
      <pc:docMkLst>
        <pc:docMk/>
      </pc:docMkLst>
      <pc:sldChg chg="addSp delSp modSp mod modClrScheme chgLayout">
        <pc:chgData name="Gunilla Hellén" userId="2898da02-5e08-4f12-8982-c591f2eabf6a" providerId="ADAL" clId="{7C6F51E1-1B6E-4DD6-85E0-3E6E01F1D64A}" dt="2026-02-11T15:23:29.598" v="5" actId="700"/>
        <pc:sldMkLst>
          <pc:docMk/>
          <pc:sldMk cId="2441568218" sldId="259"/>
        </pc:sldMkLst>
        <pc:spChg chg="add del mod ord">
          <ac:chgData name="Gunilla Hellén" userId="2898da02-5e08-4f12-8982-c591f2eabf6a" providerId="ADAL" clId="{7C6F51E1-1B6E-4DD6-85E0-3E6E01F1D64A}" dt="2026-02-11T15:23:29.598" v="5" actId="700"/>
          <ac:spMkLst>
            <pc:docMk/>
            <pc:sldMk cId="2441568218" sldId="259"/>
            <ac:spMk id="2" creationId="{A850F8F5-C96D-E4B4-E3DA-60B2A5E6ABE0}"/>
          </ac:spMkLst>
        </pc:spChg>
        <pc:spChg chg="add del mod ord">
          <ac:chgData name="Gunilla Hellén" userId="2898da02-5e08-4f12-8982-c591f2eabf6a" providerId="ADAL" clId="{7C6F51E1-1B6E-4DD6-85E0-3E6E01F1D64A}" dt="2026-02-11T15:23:21.334" v="4" actId="700"/>
          <ac:spMkLst>
            <pc:docMk/>
            <pc:sldMk cId="2441568218" sldId="259"/>
            <ac:spMk id="3" creationId="{924AA80C-2313-182D-AC51-6634128B5439}"/>
          </ac:spMkLst>
        </pc:spChg>
        <pc:spChg chg="add del mod ord">
          <ac:chgData name="Gunilla Hellén" userId="2898da02-5e08-4f12-8982-c591f2eabf6a" providerId="ADAL" clId="{7C6F51E1-1B6E-4DD6-85E0-3E6E01F1D64A}" dt="2026-02-11T15:23:21.334" v="4" actId="700"/>
          <ac:spMkLst>
            <pc:docMk/>
            <pc:sldMk cId="2441568218" sldId="259"/>
            <ac:spMk id="4" creationId="{87454ADD-9D9E-DF28-1372-AD497B7CA2BF}"/>
          </ac:spMkLst>
        </pc:spChg>
        <pc:spChg chg="add del mod ord">
          <ac:chgData name="Gunilla Hellén" userId="2898da02-5e08-4f12-8982-c591f2eabf6a" providerId="ADAL" clId="{7C6F51E1-1B6E-4DD6-85E0-3E6E01F1D64A}" dt="2026-02-11T15:23:21.334" v="4" actId="700"/>
          <ac:spMkLst>
            <pc:docMk/>
            <pc:sldMk cId="2441568218" sldId="259"/>
            <ac:spMk id="5" creationId="{3A81509E-E97B-9828-39F5-8DC5647F3DBC}"/>
          </ac:spMkLst>
        </pc:spChg>
        <pc:spChg chg="add del mod ord">
          <ac:chgData name="Gunilla Hellén" userId="2898da02-5e08-4f12-8982-c591f2eabf6a" providerId="ADAL" clId="{7C6F51E1-1B6E-4DD6-85E0-3E6E01F1D64A}" dt="2026-02-11T15:23:20.794" v="3" actId="700"/>
          <ac:spMkLst>
            <pc:docMk/>
            <pc:sldMk cId="2441568218" sldId="259"/>
            <ac:spMk id="6" creationId="{A5F0AD89-048D-1557-F073-42B797B2022B}"/>
          </ac:spMkLst>
        </pc:spChg>
        <pc:spChg chg="add mod ord">
          <ac:chgData name="Gunilla Hellén" userId="2898da02-5e08-4f12-8982-c591f2eabf6a" providerId="ADAL" clId="{7C6F51E1-1B6E-4DD6-85E0-3E6E01F1D64A}" dt="2026-02-11T15:23:29.598" v="5" actId="700"/>
          <ac:spMkLst>
            <pc:docMk/>
            <pc:sldMk cId="2441568218" sldId="259"/>
            <ac:spMk id="7" creationId="{35D22FAB-D145-C253-297F-2BC893ADB734}"/>
          </ac:spMkLst>
        </pc:spChg>
      </pc:sldChg>
      <pc:sldChg chg="addSp modSp mod modClrScheme chgLayout">
        <pc:chgData name="Gunilla Hellén" userId="2898da02-5e08-4f12-8982-c591f2eabf6a" providerId="ADAL" clId="{7C6F51E1-1B6E-4DD6-85E0-3E6E01F1D64A}" dt="2026-02-11T15:23:41.689" v="24" actId="20577"/>
        <pc:sldMkLst>
          <pc:docMk/>
          <pc:sldMk cId="3578789006" sldId="263"/>
        </pc:sldMkLst>
        <pc:spChg chg="add mod ord">
          <ac:chgData name="Gunilla Hellén" userId="2898da02-5e08-4f12-8982-c591f2eabf6a" providerId="ADAL" clId="{7C6F51E1-1B6E-4DD6-85E0-3E6E01F1D64A}" dt="2026-02-11T15:23:01.273" v="0" actId="700"/>
          <ac:spMkLst>
            <pc:docMk/>
            <pc:sldMk cId="3578789006" sldId="263"/>
            <ac:spMk id="2" creationId="{077269D1-70B8-D8A7-AC7A-E398478CD2FA}"/>
          </ac:spMkLst>
        </pc:spChg>
        <pc:spChg chg="mod ord">
          <ac:chgData name="Gunilla Hellén" userId="2898da02-5e08-4f12-8982-c591f2eabf6a" providerId="ADAL" clId="{7C6F51E1-1B6E-4DD6-85E0-3E6E01F1D64A}" dt="2026-02-11T15:23:41.689" v="24" actId="20577"/>
          <ac:spMkLst>
            <pc:docMk/>
            <pc:sldMk cId="3578789006" sldId="263"/>
            <ac:spMk id="5" creationId="{A55918C6-8375-47D0-931E-6174F3015754}"/>
          </ac:spMkLst>
        </pc:spChg>
        <pc:spChg chg="mod ord">
          <ac:chgData name="Gunilla Hellén" userId="2898da02-5e08-4f12-8982-c591f2eabf6a" providerId="ADAL" clId="{7C6F51E1-1B6E-4DD6-85E0-3E6E01F1D64A}" dt="2026-02-11T15:23:01.273" v="0" actId="700"/>
          <ac:spMkLst>
            <pc:docMk/>
            <pc:sldMk cId="3578789006" sldId="263"/>
            <ac:spMk id="7" creationId="{53C4C0EE-15A2-4611-88E0-8B2FB231668D}"/>
          </ac:spMkLst>
        </pc:spChg>
      </pc:sldChg>
      <pc:sldChg chg="modSp mod">
        <pc:chgData name="Gunilla Hellén" userId="2898da02-5e08-4f12-8982-c591f2eabf6a" providerId="ADAL" clId="{7C6F51E1-1B6E-4DD6-85E0-3E6E01F1D64A}" dt="2026-02-11T15:24:03.631" v="60" actId="20577"/>
        <pc:sldMkLst>
          <pc:docMk/>
          <pc:sldMk cId="884449188" sldId="266"/>
        </pc:sldMkLst>
        <pc:spChg chg="mod">
          <ac:chgData name="Gunilla Hellén" userId="2898da02-5e08-4f12-8982-c591f2eabf6a" providerId="ADAL" clId="{7C6F51E1-1B6E-4DD6-85E0-3E6E01F1D64A}" dt="2026-02-11T15:24:03.631" v="60" actId="20577"/>
          <ac:spMkLst>
            <pc:docMk/>
            <pc:sldMk cId="884449188" sldId="266"/>
            <ac:spMk id="3" creationId="{7F332101-5A49-4817-9541-2EAB40A89DF1}"/>
          </ac:spMkLst>
        </pc:spChg>
      </pc:sldChg>
      <pc:sldChg chg="modSp mod">
        <pc:chgData name="Gunilla Hellén" userId="2898da02-5e08-4f12-8982-c591f2eabf6a" providerId="ADAL" clId="{7C6F51E1-1B6E-4DD6-85E0-3E6E01F1D64A}" dt="2026-02-11T15:23:54.795" v="42" actId="20577"/>
        <pc:sldMkLst>
          <pc:docMk/>
          <pc:sldMk cId="2007358930" sldId="267"/>
        </pc:sldMkLst>
        <pc:spChg chg="mod">
          <ac:chgData name="Gunilla Hellén" userId="2898da02-5e08-4f12-8982-c591f2eabf6a" providerId="ADAL" clId="{7C6F51E1-1B6E-4DD6-85E0-3E6E01F1D64A}" dt="2026-02-11T15:23:54.795" v="42" actId="20577"/>
          <ac:spMkLst>
            <pc:docMk/>
            <pc:sldMk cId="2007358930" sldId="267"/>
            <ac:spMk id="3" creationId="{0955AB06-FBC3-5DD3-A490-CC385BC87119}"/>
          </ac:spMkLst>
        </pc:spChg>
      </pc:sldChg>
      <pc:sldChg chg="modSp mod">
        <pc:chgData name="Gunilla Hellén" userId="2898da02-5e08-4f12-8982-c591f2eabf6a" providerId="ADAL" clId="{7C6F51E1-1B6E-4DD6-85E0-3E6E01F1D64A}" dt="2026-02-11T15:24:29.329" v="78" actId="20577"/>
        <pc:sldMkLst>
          <pc:docMk/>
          <pc:sldMk cId="3185074870" sldId="268"/>
        </pc:sldMkLst>
        <pc:spChg chg="mod">
          <ac:chgData name="Gunilla Hellén" userId="2898da02-5e08-4f12-8982-c591f2eabf6a" providerId="ADAL" clId="{7C6F51E1-1B6E-4DD6-85E0-3E6E01F1D64A}" dt="2026-02-11T15:24:29.329" v="78" actId="20577"/>
          <ac:spMkLst>
            <pc:docMk/>
            <pc:sldMk cId="3185074870" sldId="268"/>
            <ac:spMk id="5" creationId="{E82714BB-FA5E-E6B8-A396-BF8E17C5B3B3}"/>
          </ac:spMkLst>
        </pc:spChg>
      </pc:sldChg>
      <pc:sldChg chg="modSp mod">
        <pc:chgData name="Gunilla Hellén" userId="2898da02-5e08-4f12-8982-c591f2eabf6a" providerId="ADAL" clId="{7C6F51E1-1B6E-4DD6-85E0-3E6E01F1D64A}" dt="2026-02-11T15:24:36.846" v="96" actId="20577"/>
        <pc:sldMkLst>
          <pc:docMk/>
          <pc:sldMk cId="3941654378" sldId="269"/>
        </pc:sldMkLst>
        <pc:spChg chg="mod">
          <ac:chgData name="Gunilla Hellén" userId="2898da02-5e08-4f12-8982-c591f2eabf6a" providerId="ADAL" clId="{7C6F51E1-1B6E-4DD6-85E0-3E6E01F1D64A}" dt="2026-02-11T15:24:36.846" v="96" actId="20577"/>
          <ac:spMkLst>
            <pc:docMk/>
            <pc:sldMk cId="3941654378" sldId="269"/>
            <ac:spMk id="4" creationId="{3AC0A26A-035E-2A5C-DC48-21E95B282079}"/>
          </ac:spMkLst>
        </pc:spChg>
      </pc:sldChg>
      <pc:sldChg chg="modSp mod">
        <pc:chgData name="Gunilla Hellén" userId="2898da02-5e08-4f12-8982-c591f2eabf6a" providerId="ADAL" clId="{7C6F51E1-1B6E-4DD6-85E0-3E6E01F1D64A}" dt="2026-02-11T15:24:44.612" v="114" actId="20577"/>
        <pc:sldMkLst>
          <pc:docMk/>
          <pc:sldMk cId="1074421356" sldId="270"/>
        </pc:sldMkLst>
        <pc:spChg chg="mod">
          <ac:chgData name="Gunilla Hellén" userId="2898da02-5e08-4f12-8982-c591f2eabf6a" providerId="ADAL" clId="{7C6F51E1-1B6E-4DD6-85E0-3E6E01F1D64A}" dt="2026-02-11T15:24:44.612" v="114" actId="20577"/>
          <ac:spMkLst>
            <pc:docMk/>
            <pc:sldMk cId="1074421356" sldId="270"/>
            <ac:spMk id="5" creationId="{8B14EBF0-9973-1407-EEBC-3A1B58EB8BB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2026-02-11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2026-02-11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5337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Redovisa eventuella övergripande mål, hur de ska mätas och följas upp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337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BBFA50B-E819-411C-B95B-B3FD3A3FC2B7}" type="datetime1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73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>
                <a:solidFill>
                  <a:schemeClr val="tx1">
                    <a:lumMod val="95000"/>
                    <a:lumOff val="5000"/>
                  </a:schemeClr>
                </a:solidFill>
              </a:rPr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55918C6-8375-47D0-931E-6174F30157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Redovisning av Uppföljning SAM – sammanfattning per verksamhetsområde</a:t>
            </a:r>
            <a:br>
              <a:rPr lang="sv-SE" dirty="0"/>
            </a:br>
            <a:br>
              <a:rPr lang="sv-SE" dirty="0"/>
            </a:br>
            <a:r>
              <a:rPr lang="sv-SE" sz="2400" b="0" dirty="0"/>
              <a:t>[Fyll i avdelning]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3C4C0EE-15A2-4611-88E0-8B2FB2316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0" tIns="0" rIns="0" bIns="0" rtlCol="0" anchor="t">
            <a:noAutofit/>
          </a:bodyPr>
          <a:lstStyle/>
          <a:p>
            <a:endParaRPr lang="sv-SE" b="1">
              <a:cs typeface="Arial"/>
            </a:endParaRPr>
          </a:p>
          <a:p>
            <a:endParaRPr lang="sv-SE"/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77269D1-70B8-D8A7-AC7A-E398478CD2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2C7F5D-5A0F-9CA6-1D00-F1255D058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Chefernas arbetsmiljö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3EE7F9A4-D97B-9935-A4B6-DD2345F71AD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sv-SE" b="1" dirty="0"/>
              <a:t>Risker, styrkor och förbättringsområden i chefernas arbetsmiljö</a:t>
            </a:r>
          </a:p>
          <a:p>
            <a:pPr marL="0" indent="0">
              <a:buNone/>
            </a:pPr>
            <a:r>
              <a:rPr lang="sv-SE" i="1" dirty="0"/>
              <a:t>[Ta bort denna text och beskriv kortfattat om vad som gjorts i arbetet med chefernas arbetsmiljö utifrån planeringen som gjorde i våras, fick insatser och åtgärder önskad effekt.]</a:t>
            </a:r>
          </a:p>
          <a:p>
            <a:pPr marL="0" indent="0">
              <a:buNone/>
            </a:pPr>
            <a:endParaRPr lang="sv-SE" i="1" dirty="0"/>
          </a:p>
          <a:p>
            <a:pPr marL="229870" indent="-229870"/>
            <a:endParaRPr lang="sv-SE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601657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5D22FAB-D145-C253-297F-2BC893ADB7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156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A853E2-214A-21EA-36B0-CB1E6AC47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Uppföljning av det systematiska arbetsmiljöarbetet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3B7CFEC-A987-D8C0-AF81-BBB3F9D10B8D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</a:t>
            </a:r>
            <a:r>
              <a:rPr lang="sv-SE" dirty="0" err="1"/>
              <a:t>Stratsys</a:t>
            </a:r>
            <a:r>
              <a:rPr lang="sv-SE" dirty="0"/>
              <a:t> rapporterar alla förvaltningens chefer hur det systematiska arbetsmiljöarbetet genomförts under året på deras enhet.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Uppföljningen består av två olika delar: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I den första delen svarar chef på 32 två frågor med svarsalternativ Ja/Nej/Delvis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I den andra delen svarar chef i fritext vilken effekt de planerade insatserna som skulle genomföras på enheten fått.</a:t>
            </a:r>
          </a:p>
          <a:p>
            <a:pPr marL="457200" indent="-457200">
              <a:buFont typeface="+mj-lt"/>
              <a:buAutoNum type="arabicPeriod"/>
            </a:pPr>
            <a:endParaRPr lang="sv-SE" dirty="0"/>
          </a:p>
          <a:p>
            <a:pPr marL="0" indent="0">
              <a:buNone/>
            </a:pPr>
            <a:r>
              <a:rPr lang="sv-SE" dirty="0"/>
              <a:t>I denna presentation redovisas ett stickprov av de svar som finns i rapporterna.</a:t>
            </a:r>
          </a:p>
        </p:txBody>
      </p:sp>
    </p:spTree>
    <p:extLst>
      <p:ext uri="{BB962C8B-B14F-4D97-AF65-F5344CB8AC3E}">
        <p14:creationId xmlns:p14="http://schemas.microsoft.com/office/powerpoint/2010/main" val="3017066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7A19888-523C-AD7F-45CC-80413F32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Arbetsmiljöarbetet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03D2165-3ABE-2078-317B-06B6020679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sz="1800" b="1" dirty="0"/>
              <a:t>Genomförs </a:t>
            </a:r>
            <a:r>
              <a:rPr lang="sv-SE" sz="1800" b="1" dirty="0" err="1"/>
              <a:t>arbetsmiljöronder</a:t>
            </a:r>
            <a:r>
              <a:rPr lang="sv-SE" sz="1800" b="1" dirty="0"/>
              <a:t> enligt </a:t>
            </a:r>
            <a:r>
              <a:rPr lang="sv-SE" sz="1800" b="1" dirty="0" err="1"/>
              <a:t>årshjul</a:t>
            </a:r>
            <a:r>
              <a:rPr lang="sv-SE" sz="1800" b="1" dirty="0"/>
              <a:t> och rutiner för SAM?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b="1" dirty="0"/>
          </a:p>
          <a:p>
            <a:r>
              <a:rPr lang="sv-SE" sz="1800" b="1" dirty="0"/>
              <a:t>Har chefer och skyddsombud de kunskaper de behöver för sina arbetsmiljöuppdrag?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b="1" dirty="0"/>
          </a:p>
          <a:p>
            <a:endParaRPr lang="sv-SE" sz="1800" b="1" dirty="0"/>
          </a:p>
          <a:p>
            <a:pPr marL="0" indent="0">
              <a:buNone/>
            </a:pPr>
            <a:endParaRPr lang="sv-SE" sz="1800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52054C9-9FE7-C775-D456-8553BF0E80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sz="1800" b="1" dirty="0"/>
              <a:t>Rapporteras tillbud och anmäls arbetsskador och följs dessa upp?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endParaRPr lang="sv-SE" sz="1800" b="1" dirty="0"/>
          </a:p>
          <a:p>
            <a:r>
              <a:rPr lang="sv-SE" sz="1800" b="1" dirty="0"/>
              <a:t>Har arbetstagarna tillräckliga kunskaper om riskerna i arbetet och finns det skriftliga instruktioner?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47616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97C09F-3D04-9880-A701-25932E01D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Aktiva åtgärder enligt Diskrimineringslagen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AB7DEC-14F0-F39A-CC81-A9AEAED57B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sz="1800" b="1" dirty="0"/>
              <a:t>Känner alla till de rutiner som gäller för hur diskriminering, kränkande särbehandling, trakasserier och sexuella trakasserier hanteras?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b="1" dirty="0"/>
          </a:p>
          <a:p>
            <a:r>
              <a:rPr lang="sv-SE" sz="1800" b="1" dirty="0"/>
              <a:t>Undersöks, analyseras och dokumenteras frågor om aktiva åtgärder enligt diskrimineringslagen på APT?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396CE03-5084-8066-85BF-54BA28F55E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sz="1800" b="1" dirty="0"/>
              <a:t>Fungerade undersökning, analys och framtagande av åtgärder i arbetet med aktiva åtgärder?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b="1" dirty="0"/>
          </a:p>
          <a:p>
            <a:r>
              <a:rPr lang="sv-SE" sz="1800" b="1" dirty="0"/>
              <a:t>Har arbetet med aktiva åtgärder skett  i samverkan med de fackliga ombuden eller med samverkansgrupp?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47970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6801-E09B-4023-B6E8-EBE285EC0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Arbetsmiljöronder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332101-5A49-4817-9541-2EAB40A89DF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240325"/>
            <a:ext cx="10080000" cy="4673112"/>
          </a:xfrm>
        </p:spPr>
        <p:txBody>
          <a:bodyPr>
            <a:normAutofit/>
          </a:bodyPr>
          <a:lstStyle/>
          <a:p>
            <a:r>
              <a:rPr lang="sv-SE" b="1" dirty="0"/>
              <a:t>Var har arbetsplatserna lagt fokus på under året? Genomfördes åtgärderna för att minska riskerna i den fysiska arbetsmiljön? Gjorde det att risker för skador och ohälsa minskade eller försvann?</a:t>
            </a:r>
          </a:p>
          <a:p>
            <a:pPr marL="0" indent="0">
              <a:buNone/>
            </a:pPr>
            <a:endParaRPr lang="sv-SE" sz="1600" i="1" dirty="0"/>
          </a:p>
          <a:p>
            <a:pPr marL="0" indent="0">
              <a:buNone/>
            </a:pPr>
            <a:r>
              <a:rPr lang="sv-SE" sz="1600" i="1" dirty="0"/>
              <a:t>[Ta bort denna text och sammanfatta i stora drag hur arbetet gick för arbetsplatserna på verksamhetsområdet.]</a:t>
            </a:r>
          </a:p>
          <a:p>
            <a:pPr marL="0" indent="0">
              <a:buNone/>
            </a:pP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88444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DFBC6B-EE79-4A86-520E-5BFBD218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Organisatorisk och social arbetsmiljö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55AB06-FBC3-5DD3-A490-CC385BC8711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Har arbetsgruppens resultat i medarbetarenkäten förbättrats, det vill säga, gav åtgärderna som planerades på arbetsplatserna någon effekt?</a:t>
            </a:r>
          </a:p>
          <a:p>
            <a:pPr marL="0" indent="0">
              <a:buNone/>
            </a:pPr>
            <a:r>
              <a:rPr lang="sv-SE" i="1" dirty="0"/>
              <a:t>[Ta bort denna text och sammanfatta hur det gick för arbetsplatserna på verksamhetsområdet i stora drag.]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7358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866D0D3-8215-2815-5FE9-9C2FDC08D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Arbetsskador och tillbud</a:t>
            </a:r>
            <a:endParaRPr lang="en-US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82714BB-FA5E-E6B8-A396-BF8E17C5B3B3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b="1" dirty="0"/>
              <a:t>Har antalet skador och arbetssjukdomar minskat? Genomfördes planerade insatser/aktiviteter för att minska antalet skador och arbetssjukdomar? Fick det önskad effekt?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i="1" dirty="0"/>
              <a:t>[Ta bort denna text och sammanfatta hur det gick för arbetsplatserna på verksamhetsområdet i stora drag.]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5074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50FE06-4321-5753-AE9E-161081180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sv-SE" dirty="0"/>
              <a:t>Frisknärvaro och sjukfrånvaro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AC0A26A-035E-2A5C-DC48-21E95B28207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b="1" dirty="0"/>
              <a:t>Hur gick arbetet med att minska sjukskrivningarna, genomfördes planerade insatser/aktiviteter? Fick det önskad effekt?</a:t>
            </a:r>
          </a:p>
          <a:p>
            <a:endParaRPr lang="sv-SE" b="1" dirty="0"/>
          </a:p>
          <a:p>
            <a:pPr marL="0" indent="0">
              <a:buNone/>
            </a:pPr>
            <a:r>
              <a:rPr lang="sv-SE" i="1" dirty="0"/>
              <a:t>[Ta bort denna text och sammanfatta hur det gick för arbetsplatserna på verksamhetsområdet i stora drag.]</a:t>
            </a:r>
          </a:p>
          <a:p>
            <a:pPr marL="0" indent="0">
              <a:buNone/>
            </a:pP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941654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B55F0D-24E6-0EF9-AF3B-B3B6AFFA3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Mål för att främja hälsa och motverka ohälsa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B14EBF0-9973-1407-EEBC-3A1B58EB8BB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44663"/>
            <a:ext cx="10080000" cy="4175124"/>
          </a:xfrm>
        </p:spPr>
        <p:txBody>
          <a:bodyPr/>
          <a:lstStyle/>
          <a:p>
            <a:r>
              <a:rPr lang="sv-SE" b="1" dirty="0"/>
              <a:t>Beskriv hur arbetsplatsen arbetet med målen under året, blev det som ni planerat? Har arbetet fått effekt på hur ni når målen?</a:t>
            </a:r>
          </a:p>
          <a:p>
            <a:endParaRPr lang="sv-SE" b="1" dirty="0"/>
          </a:p>
          <a:p>
            <a:pPr marL="0" indent="0">
              <a:buNone/>
            </a:pPr>
            <a:r>
              <a:rPr lang="sv-SE" i="1" dirty="0"/>
              <a:t>[Ta bort denna text och sammanfatta hur det gick för arbetsplatserna på verksamhetsområdet i stora drag.]</a:t>
            </a:r>
          </a:p>
          <a:p>
            <a:pPr marL="0" indent="0">
              <a:buNone/>
            </a:pP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1074421356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25306B14-F7E6-4A2B-8525-59B4B954653F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FD7EA642-345E-4342-B0F2-CFE2E145594E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200D22A8-B7FD-45A3-BBB1-0A904B73AB97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54A2B455-6881-49D5-96F5-ECAE71A3DBB5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85133F53-8364-4DC0-A54D-BD77E64EBCC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8EC56795-7B58-43FB-89D9-6D1C42B3B5BA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ABEE15CC-4340-4A2E-B8CA-7FBF0CF479F8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5757A1EF-BB8E-46F1-A49C-0E23ABB7FAEB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0763523FDBEE41B711AA3F5F11EEDC" ma:contentTypeVersion="12" ma:contentTypeDescription="Skapa ett nytt dokument." ma:contentTypeScope="" ma:versionID="c31c72680a8878eca89beaa82464b87a">
  <xsd:schema xmlns:xsd="http://www.w3.org/2001/XMLSchema" xmlns:xs="http://www.w3.org/2001/XMLSchema" xmlns:p="http://schemas.microsoft.com/office/2006/metadata/properties" xmlns:ns2="8a30fb94-6e69-4b1d-9603-943695a1dc74" xmlns:ns3="276982f5-0229-4ae3-9c1f-d18bce81612b" targetNamespace="http://schemas.microsoft.com/office/2006/metadata/properties" ma:root="true" ma:fieldsID="664d82196195c5b280b0d0d82bf43a3c" ns2:_="" ns3:_="">
    <xsd:import namespace="8a30fb94-6e69-4b1d-9603-943695a1dc74"/>
    <xsd:import namespace="276982f5-0229-4ae3-9c1f-d18bce8161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Senasteinfo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30fb94-6e69-4b1d-9603-943695a1dc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enasteinfo" ma:index="12" nillable="true" ma:displayName="Senaste info" ma:format="Dropdown" ma:internalName="Senasteinfo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5ba0a079-088f-45e9-a2b8-c41055840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6982f5-0229-4ae3-9c1f-d18bce81612b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7aea7bf1-6f3a-4503-9e9f-f38e9a85d1d9}" ma:internalName="TaxCatchAll" ma:showField="CatchAllData" ma:web="276982f5-0229-4ae3-9c1f-d18bce8161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76982f5-0229-4ae3-9c1f-d18bce81612b" xsi:nil="true"/>
    <Senasteinfo xmlns="8a30fb94-6e69-4b1d-9603-943695a1dc74" xsi:nil="true"/>
    <lcf76f155ced4ddcb4097134ff3c332f xmlns="8a30fb94-6e69-4b1d-9603-943695a1dc7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4CDAD5-0030-43A6-80F7-526047DDB6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30fb94-6e69-4b1d-9603-943695a1dc74"/>
    <ds:schemaRef ds:uri="276982f5-0229-4ae3-9c1f-d18bce8161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84B47E-49B7-4410-9CC8-A5AFD2D06F85}">
  <ds:schemaRefs>
    <ds:schemaRef ds:uri="http://www.w3.org/XML/1998/namespace"/>
    <ds:schemaRef ds:uri="http://purl.org/dc/dcmitype/"/>
    <ds:schemaRef ds:uri="http://schemas.microsoft.com/office/2006/metadata/properties"/>
    <ds:schemaRef ds:uri="276982f5-0229-4ae3-9c1f-d18bce81612b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8a30fb94-6e69-4b1d-9603-943695a1dc74"/>
  </ds:schemaRefs>
</ds:datastoreItem>
</file>

<file path=customXml/itemProps3.xml><?xml version="1.0" encoding="utf-8"?>
<ds:datastoreItem xmlns:ds="http://schemas.openxmlformats.org/officeDocument/2006/customXml" ds:itemID="{C986ADAC-8E3B-4687-A116-49CCCCB14A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626</Words>
  <Application>Microsoft Office PowerPoint</Application>
  <PresentationFormat>Bredbild</PresentationFormat>
  <Paragraphs>62</Paragraphs>
  <Slides>11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11</vt:i4>
      </vt:variant>
    </vt:vector>
  </HeadingPairs>
  <TitlesOfParts>
    <vt:vector size="23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Redovisning av Uppföljning SAM – sammanfattning per verksamhetsområde  [Fyll i avdelning]</vt:lpstr>
      <vt:lpstr>Uppföljning av det systematiska arbetsmiljöarbetet</vt:lpstr>
      <vt:lpstr>Arbetsmiljöarbetet</vt:lpstr>
      <vt:lpstr>Aktiva åtgärder enligt Diskrimineringslagen</vt:lpstr>
      <vt:lpstr>Arbetsmiljöronder</vt:lpstr>
      <vt:lpstr>Organisatorisk och social arbetsmiljö</vt:lpstr>
      <vt:lpstr>Arbetsskador och tillbud</vt:lpstr>
      <vt:lpstr>Frisknärvaro och sjukfrånvaro</vt:lpstr>
      <vt:lpstr>Mål för att främja hälsa och motverka ohälsa</vt:lpstr>
      <vt:lpstr>Chefernas arbetsmiljö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Ledningsgrupp  f.d. Majorna Linné</dc:title>
  <dc:creator>Amanda Lithammer</dc:creator>
  <cp:lastModifiedBy>Gunilla Hellén</cp:lastModifiedBy>
  <cp:revision>5</cp:revision>
  <cp:lastPrinted>2022-06-08T08:04:27Z</cp:lastPrinted>
  <dcterms:created xsi:type="dcterms:W3CDTF">2021-01-21T15:21:23Z</dcterms:created>
  <dcterms:modified xsi:type="dcterms:W3CDTF">2026-02-11T15:24:50Z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0x010100B10763523FDBEE41B711AA3F5F11EEDC</vt:lpwstr>
  </property>
  <property fmtid="{D5CDD505-2E9C-101B-9397-08002B2CF9AE}" pid="3" name="MediaServiceImageTags">
    <vt:lpwstr/>
  </property>
</Properties>
</file>